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7" r:id="rId4"/>
    <p:sldId id="261" r:id="rId5"/>
    <p:sldId id="258" r:id="rId6"/>
    <p:sldId id="259" r:id="rId7"/>
    <p:sldId id="260" r:id="rId8"/>
    <p:sldId id="262" r:id="rId9"/>
    <p:sldId id="263" r:id="rId10"/>
    <p:sldId id="264" r:id="rId11"/>
    <p:sldId id="265" r:id="rId12"/>
    <p:sldId id="266" r:id="rId13"/>
    <p:sldId id="267" r:id="rId14"/>
    <p:sldId id="268" r:id="rId15"/>
    <p:sldId id="269" r:id="rId16"/>
    <p:sldId id="276" r:id="rId17"/>
    <p:sldId id="270" r:id="rId18"/>
    <p:sldId id="271" r:id="rId19"/>
    <p:sldId id="272" r:id="rId20"/>
    <p:sldId id="273" r:id="rId21"/>
    <p:sldId id="274" r:id="rId22"/>
    <p:sldId id="2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61D10E-F5E4-4CEE-BD70-29E288442206}" type="doc">
      <dgm:prSet loTypeId="urn:microsoft.com/office/officeart/2005/8/layout/venn1" loCatId="relationship" qsTypeId="urn:microsoft.com/office/officeart/2005/8/quickstyle/simple1" qsCatId="simple" csTypeId="urn:microsoft.com/office/officeart/2005/8/colors/colorful5" csCatId="colorful" phldr="1"/>
      <dgm:spPr/>
      <dgm:t>
        <a:bodyPr/>
        <a:lstStyle/>
        <a:p>
          <a:endParaRPr lang="en-US"/>
        </a:p>
      </dgm:t>
    </dgm:pt>
    <dgm:pt modelId="{5A16EBAC-A5C6-444A-B924-A4FD3F174DCB}">
      <dgm:prSet phldrT="[Text]"/>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dirty="0"/>
        </a:p>
      </dgm:t>
    </dgm:pt>
    <dgm:pt modelId="{46BB5997-6AC1-4FA9-A493-A3E655E30500}" type="parTrans" cxnId="{4977C985-0D37-421A-8427-9E3EBB1EF270}">
      <dgm:prSet/>
      <dgm:spPr/>
      <dgm:t>
        <a:bodyPr/>
        <a:lstStyle/>
        <a:p>
          <a:endParaRPr lang="en-US"/>
        </a:p>
      </dgm:t>
    </dgm:pt>
    <dgm:pt modelId="{C997BCA6-416C-498C-A245-D9E702872C9C}" type="sibTrans" cxnId="{4977C985-0D37-421A-8427-9E3EBB1EF270}">
      <dgm:prSet/>
      <dgm:spPr/>
      <dgm:t>
        <a:bodyPr/>
        <a:lstStyle/>
        <a:p>
          <a:endParaRPr lang="en-US"/>
        </a:p>
      </dgm:t>
    </dgm:pt>
    <dgm:pt modelId="{F47C8FC6-1D55-4AC5-9477-FFC0422312DD}">
      <dgm:prSet phldrT="[Text]"/>
      <dgm:spPr>
        <a:blipFill dpi="0" rotWithShape="0">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en-US" dirty="0"/>
        </a:p>
      </dgm:t>
    </dgm:pt>
    <dgm:pt modelId="{FFC34B2F-586E-4B18-B590-453D496EEE9E}" type="parTrans" cxnId="{CB5DC1A1-2348-4A4C-ACA8-0155FF6ED3C9}">
      <dgm:prSet/>
      <dgm:spPr/>
      <dgm:t>
        <a:bodyPr/>
        <a:lstStyle/>
        <a:p>
          <a:endParaRPr lang="en-US"/>
        </a:p>
      </dgm:t>
    </dgm:pt>
    <dgm:pt modelId="{DB9C1702-108F-451C-9D8E-B5D7D02D940D}" type="sibTrans" cxnId="{CB5DC1A1-2348-4A4C-ACA8-0155FF6ED3C9}">
      <dgm:prSet/>
      <dgm:spPr/>
      <dgm:t>
        <a:bodyPr/>
        <a:lstStyle/>
        <a:p>
          <a:endParaRPr lang="en-US"/>
        </a:p>
      </dgm:t>
    </dgm:pt>
    <dgm:pt modelId="{62CE2421-9719-449C-9BCC-38DA5F9101BC}">
      <dgm:prSet phldrT="[Text]"/>
      <dgm:spPr>
        <a:blipFill dpi="0" rotWithShape="0">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dirty="0"/>
        </a:p>
      </dgm:t>
    </dgm:pt>
    <dgm:pt modelId="{978DC119-910B-4928-A6A8-0D3DC992C43B}" type="parTrans" cxnId="{8A4F9C2B-94BA-4E26-ADD6-30345EB0FA80}">
      <dgm:prSet/>
      <dgm:spPr/>
      <dgm:t>
        <a:bodyPr/>
        <a:lstStyle/>
        <a:p>
          <a:endParaRPr lang="en-US"/>
        </a:p>
      </dgm:t>
    </dgm:pt>
    <dgm:pt modelId="{C7F7CF06-396D-480E-908B-74905E315494}" type="sibTrans" cxnId="{8A4F9C2B-94BA-4E26-ADD6-30345EB0FA80}">
      <dgm:prSet/>
      <dgm:spPr/>
      <dgm:t>
        <a:bodyPr/>
        <a:lstStyle/>
        <a:p>
          <a:endParaRPr lang="en-US"/>
        </a:p>
      </dgm:t>
    </dgm:pt>
    <dgm:pt modelId="{DA12651D-84A0-4ED7-BBC1-511D9EFEEF35}" type="pres">
      <dgm:prSet presAssocID="{8461D10E-F5E4-4CEE-BD70-29E288442206}" presName="compositeShape" presStyleCnt="0">
        <dgm:presLayoutVars>
          <dgm:chMax val="7"/>
          <dgm:dir/>
          <dgm:resizeHandles val="exact"/>
        </dgm:presLayoutVars>
      </dgm:prSet>
      <dgm:spPr/>
    </dgm:pt>
    <dgm:pt modelId="{7F53FBEF-558F-4492-B0E5-99777B225F2B}" type="pres">
      <dgm:prSet presAssocID="{5A16EBAC-A5C6-444A-B924-A4FD3F174DCB}" presName="circ1" presStyleLbl="vennNode1" presStyleIdx="0" presStyleCnt="3"/>
      <dgm:spPr/>
    </dgm:pt>
    <dgm:pt modelId="{1A823650-36A3-4486-9504-420576BADF8E}" type="pres">
      <dgm:prSet presAssocID="{5A16EBAC-A5C6-444A-B924-A4FD3F174DCB}" presName="circ1Tx" presStyleLbl="revTx" presStyleIdx="0" presStyleCnt="0">
        <dgm:presLayoutVars>
          <dgm:chMax val="0"/>
          <dgm:chPref val="0"/>
          <dgm:bulletEnabled val="1"/>
        </dgm:presLayoutVars>
      </dgm:prSet>
      <dgm:spPr/>
    </dgm:pt>
    <dgm:pt modelId="{5E20635D-7D33-4FAA-A0EF-197C1FEB49F3}" type="pres">
      <dgm:prSet presAssocID="{F47C8FC6-1D55-4AC5-9477-FFC0422312DD}" presName="circ2" presStyleLbl="vennNode1" presStyleIdx="1" presStyleCnt="3" custLinFactNeighborX="9626" custLinFactNeighborY="-825"/>
      <dgm:spPr/>
    </dgm:pt>
    <dgm:pt modelId="{3804AB38-5160-4D49-A1C2-234AF99EA717}" type="pres">
      <dgm:prSet presAssocID="{F47C8FC6-1D55-4AC5-9477-FFC0422312DD}" presName="circ2Tx" presStyleLbl="revTx" presStyleIdx="0" presStyleCnt="0">
        <dgm:presLayoutVars>
          <dgm:chMax val="0"/>
          <dgm:chPref val="0"/>
          <dgm:bulletEnabled val="1"/>
        </dgm:presLayoutVars>
      </dgm:prSet>
      <dgm:spPr/>
    </dgm:pt>
    <dgm:pt modelId="{F588E398-2C3E-4017-8209-501BCDF8F695}" type="pres">
      <dgm:prSet presAssocID="{62CE2421-9719-449C-9BCC-38DA5F9101BC}" presName="circ3" presStyleLbl="vennNode1" presStyleIdx="2" presStyleCnt="3" custLinFactNeighborX="-10341" custLinFactNeighborY="2083"/>
      <dgm:spPr/>
    </dgm:pt>
    <dgm:pt modelId="{D4799510-1265-4DD6-AAB1-AAC21405B24C}" type="pres">
      <dgm:prSet presAssocID="{62CE2421-9719-449C-9BCC-38DA5F9101BC}" presName="circ3Tx" presStyleLbl="revTx" presStyleIdx="0" presStyleCnt="0">
        <dgm:presLayoutVars>
          <dgm:chMax val="0"/>
          <dgm:chPref val="0"/>
          <dgm:bulletEnabled val="1"/>
        </dgm:presLayoutVars>
      </dgm:prSet>
      <dgm:spPr/>
    </dgm:pt>
  </dgm:ptLst>
  <dgm:cxnLst>
    <dgm:cxn modelId="{579364A1-E56C-4D3B-9EA6-F6B479FB68B1}" type="presOf" srcId="{62CE2421-9719-449C-9BCC-38DA5F9101BC}" destId="{D4799510-1265-4DD6-AAB1-AAC21405B24C}" srcOrd="1" destOrd="0" presId="urn:microsoft.com/office/officeart/2005/8/layout/venn1"/>
    <dgm:cxn modelId="{5496B1BC-F0F9-49B4-921E-D9F890F59888}" type="presOf" srcId="{62CE2421-9719-449C-9BCC-38DA5F9101BC}" destId="{F588E398-2C3E-4017-8209-501BCDF8F695}" srcOrd="0" destOrd="0" presId="urn:microsoft.com/office/officeart/2005/8/layout/venn1"/>
    <dgm:cxn modelId="{CB5DC1A1-2348-4A4C-ACA8-0155FF6ED3C9}" srcId="{8461D10E-F5E4-4CEE-BD70-29E288442206}" destId="{F47C8FC6-1D55-4AC5-9477-FFC0422312DD}" srcOrd="1" destOrd="0" parTransId="{FFC34B2F-586E-4B18-B590-453D496EEE9E}" sibTransId="{DB9C1702-108F-451C-9D8E-B5D7D02D940D}"/>
    <dgm:cxn modelId="{9033F4D3-B602-4242-B25D-80BCF5812850}" type="presOf" srcId="{F47C8FC6-1D55-4AC5-9477-FFC0422312DD}" destId="{3804AB38-5160-4D49-A1C2-234AF99EA717}" srcOrd="1" destOrd="0" presId="urn:microsoft.com/office/officeart/2005/8/layout/venn1"/>
    <dgm:cxn modelId="{997D8009-DF0E-48AB-AF27-4ACB5A1FCD88}" type="presOf" srcId="{8461D10E-F5E4-4CEE-BD70-29E288442206}" destId="{DA12651D-84A0-4ED7-BBC1-511D9EFEEF35}" srcOrd="0" destOrd="0" presId="urn:microsoft.com/office/officeart/2005/8/layout/venn1"/>
    <dgm:cxn modelId="{A360557A-CA54-44DD-A7F7-EAB05221C436}" type="presOf" srcId="{5A16EBAC-A5C6-444A-B924-A4FD3F174DCB}" destId="{7F53FBEF-558F-4492-B0E5-99777B225F2B}" srcOrd="0" destOrd="0" presId="urn:microsoft.com/office/officeart/2005/8/layout/venn1"/>
    <dgm:cxn modelId="{4977C985-0D37-421A-8427-9E3EBB1EF270}" srcId="{8461D10E-F5E4-4CEE-BD70-29E288442206}" destId="{5A16EBAC-A5C6-444A-B924-A4FD3F174DCB}" srcOrd="0" destOrd="0" parTransId="{46BB5997-6AC1-4FA9-A493-A3E655E30500}" sibTransId="{C997BCA6-416C-498C-A245-D9E702872C9C}"/>
    <dgm:cxn modelId="{8A4F9C2B-94BA-4E26-ADD6-30345EB0FA80}" srcId="{8461D10E-F5E4-4CEE-BD70-29E288442206}" destId="{62CE2421-9719-449C-9BCC-38DA5F9101BC}" srcOrd="2" destOrd="0" parTransId="{978DC119-910B-4928-A6A8-0D3DC992C43B}" sibTransId="{C7F7CF06-396D-480E-908B-74905E315494}"/>
    <dgm:cxn modelId="{F7A05CD8-5437-4173-B398-2D86830A35D5}" type="presOf" srcId="{F47C8FC6-1D55-4AC5-9477-FFC0422312DD}" destId="{5E20635D-7D33-4FAA-A0EF-197C1FEB49F3}" srcOrd="0" destOrd="0" presId="urn:microsoft.com/office/officeart/2005/8/layout/venn1"/>
    <dgm:cxn modelId="{4EEE430F-F669-4EAB-9E88-5ACF47521BEB}" type="presOf" srcId="{5A16EBAC-A5C6-444A-B924-A4FD3F174DCB}" destId="{1A823650-36A3-4486-9504-420576BADF8E}" srcOrd="1" destOrd="0" presId="urn:microsoft.com/office/officeart/2005/8/layout/venn1"/>
    <dgm:cxn modelId="{980B762D-80E6-491E-826A-63E4D566FBC9}" type="presParOf" srcId="{DA12651D-84A0-4ED7-BBC1-511D9EFEEF35}" destId="{7F53FBEF-558F-4492-B0E5-99777B225F2B}" srcOrd="0" destOrd="0" presId="urn:microsoft.com/office/officeart/2005/8/layout/venn1"/>
    <dgm:cxn modelId="{D5EBA880-4927-48B3-BC08-6D532BFB8D5D}" type="presParOf" srcId="{DA12651D-84A0-4ED7-BBC1-511D9EFEEF35}" destId="{1A823650-36A3-4486-9504-420576BADF8E}" srcOrd="1" destOrd="0" presId="urn:microsoft.com/office/officeart/2005/8/layout/venn1"/>
    <dgm:cxn modelId="{20BA8B70-C667-4371-9A50-9ED8CF6A2C30}" type="presParOf" srcId="{DA12651D-84A0-4ED7-BBC1-511D9EFEEF35}" destId="{5E20635D-7D33-4FAA-A0EF-197C1FEB49F3}" srcOrd="2" destOrd="0" presId="urn:microsoft.com/office/officeart/2005/8/layout/venn1"/>
    <dgm:cxn modelId="{8BB83C01-E943-4C57-8487-7D63D7DD3AA3}" type="presParOf" srcId="{DA12651D-84A0-4ED7-BBC1-511D9EFEEF35}" destId="{3804AB38-5160-4D49-A1C2-234AF99EA717}" srcOrd="3" destOrd="0" presId="urn:microsoft.com/office/officeart/2005/8/layout/venn1"/>
    <dgm:cxn modelId="{381947BF-22AB-4E8F-9987-CC1CC0D76141}" type="presParOf" srcId="{DA12651D-84A0-4ED7-BBC1-511D9EFEEF35}" destId="{F588E398-2C3E-4017-8209-501BCDF8F695}" srcOrd="4" destOrd="0" presId="urn:microsoft.com/office/officeart/2005/8/layout/venn1"/>
    <dgm:cxn modelId="{3681FC80-30DC-4683-9A3F-DD7D4DA0D676}" type="presParOf" srcId="{DA12651D-84A0-4ED7-BBC1-511D9EFEEF35}" destId="{D4799510-1265-4DD6-AAB1-AAC21405B24C}"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3FBEF-558F-4492-B0E5-99777B225F2B}">
      <dsp:nvSpPr>
        <dsp:cNvPr id="0" name=""/>
        <dsp:cNvSpPr/>
      </dsp:nvSpPr>
      <dsp:spPr>
        <a:xfrm>
          <a:off x="4491268" y="62401"/>
          <a:ext cx="2995278" cy="2995278"/>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890639" y="586575"/>
        <a:ext cx="2196537" cy="1347875"/>
      </dsp:txXfrm>
    </dsp:sp>
    <dsp:sp modelId="{5E20635D-7D33-4FAA-A0EF-197C1FEB49F3}">
      <dsp:nvSpPr>
        <dsp:cNvPr id="0" name=""/>
        <dsp:cNvSpPr/>
      </dsp:nvSpPr>
      <dsp:spPr>
        <a:xfrm>
          <a:off x="5860390" y="1909739"/>
          <a:ext cx="2995278" cy="2995278"/>
        </a:xfrm>
        <a:prstGeom prst="ellipse">
          <a:avLst/>
        </a:prstGeom>
        <a:blipFill dpi="0" rotWithShape="0">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6776446" y="2683519"/>
        <a:ext cx="1797166" cy="1647402"/>
      </dsp:txXfrm>
    </dsp:sp>
    <dsp:sp modelId="{F588E398-2C3E-4017-8209-501BCDF8F695}">
      <dsp:nvSpPr>
        <dsp:cNvPr id="0" name=""/>
        <dsp:cNvSpPr/>
      </dsp:nvSpPr>
      <dsp:spPr>
        <a:xfrm>
          <a:off x="3100731" y="1996842"/>
          <a:ext cx="2995278" cy="2995278"/>
        </a:xfrm>
        <a:prstGeom prst="ellipse">
          <a:avLst/>
        </a:prstGeom>
        <a:blipFill dpi="0" rotWithShape="0">
          <a:blip xmlns:r="http://schemas.openxmlformats.org/officeDocument/2006/relationships" r:embed="rId3">
            <a:extLst>
              <a:ext uri="{28A0092B-C50C-407E-A947-70E740481C1C}">
                <a14:useLocalDpi xmlns:a14="http://schemas.microsoft.com/office/drawing/2010/main" val="0"/>
              </a:ext>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82786" y="2770622"/>
        <a:ext cx="1797166" cy="164740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4/17/2017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4/17/2017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4/17/2017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4/17/2017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4/17/2017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4/17/2017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4/17/2017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4/17/2017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Fighting Corruption in India</a:t>
            </a:r>
            <a:endParaRPr lang="en-US" dirty="0"/>
          </a:p>
        </p:txBody>
      </p:sp>
      <p:sp>
        <p:nvSpPr>
          <p:cNvPr id="3" name="Subtitle 2"/>
          <p:cNvSpPr>
            <a:spLocks noGrp="1"/>
          </p:cNvSpPr>
          <p:nvPr>
            <p:ph type="subTitle" idx="1"/>
          </p:nvPr>
        </p:nvSpPr>
        <p:spPr/>
        <p:txBody>
          <a:bodyPr/>
          <a:lstStyle/>
          <a:p>
            <a:r>
              <a:rPr lang="en-US" dirty="0" smtClean="0"/>
              <a:t>Kevin Gustafson</a:t>
            </a:r>
            <a:endParaRPr lang="en-US" dirty="0"/>
          </a:p>
        </p:txBody>
      </p:sp>
      <p:pic>
        <p:nvPicPr>
          <p:cNvPr id="12290" name="Picture 2" descr="http://s3-ap-southeast-1.amazonaws.com/changingtomorrow.in/wp-content/uploads/2015/11/25053419/sc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3969" y="150038"/>
            <a:ext cx="4646140" cy="3321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200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39297" y="2741271"/>
            <a:ext cx="6365157" cy="4326793"/>
          </a:xfrm>
        </p:spPr>
        <p:txBody>
          <a:bodyPr>
            <a:normAutofit fontScale="92500" lnSpcReduction="10000"/>
          </a:bodyPr>
          <a:lstStyle/>
          <a:p>
            <a:r>
              <a:rPr lang="en-US" dirty="0"/>
              <a:t>India ranks 79th among 176 countries in the 2016 Corruption Perception Index released by the Transparency </a:t>
            </a:r>
            <a:r>
              <a:rPr lang="en-US" dirty="0" smtClean="0"/>
              <a:t>International.</a:t>
            </a:r>
          </a:p>
          <a:p>
            <a:r>
              <a:rPr lang="en-US" dirty="0" smtClean="0"/>
              <a:t>Corruption is widespread – from small graft with police to large procurement schemes</a:t>
            </a:r>
          </a:p>
          <a:p>
            <a:r>
              <a:rPr lang="en-US" dirty="0"/>
              <a:t>Transparency International and CMS </a:t>
            </a:r>
            <a:r>
              <a:rPr lang="en-US" dirty="0" smtClean="0"/>
              <a:t>estimate </a:t>
            </a:r>
            <a:r>
              <a:rPr lang="en-US" dirty="0"/>
              <a:t>the costs of bribes paid annually for accessing various government services across India to be </a:t>
            </a:r>
            <a:r>
              <a:rPr lang="en-US" dirty="0" err="1"/>
              <a:t>Rs</a:t>
            </a:r>
            <a:r>
              <a:rPr lang="en-US" dirty="0"/>
              <a:t>. 21,000 </a:t>
            </a:r>
            <a:r>
              <a:rPr lang="en-US" dirty="0" smtClean="0"/>
              <a:t>crore</a:t>
            </a:r>
            <a:r>
              <a:rPr lang="en-US" dirty="0"/>
              <a:t> </a:t>
            </a:r>
            <a:r>
              <a:rPr lang="en-US" dirty="0" smtClean="0"/>
              <a:t>($210 million).</a:t>
            </a:r>
          </a:p>
          <a:p>
            <a:r>
              <a:rPr lang="en-US" dirty="0" smtClean="0"/>
              <a:t>Informal Economy - </a:t>
            </a:r>
            <a:r>
              <a:rPr lang="en-US" dirty="0"/>
              <a:t>India’s underground economy is believed to be 50 percent of the country’s GDP - US$640bn at the end of </a:t>
            </a:r>
            <a:r>
              <a:rPr lang="en-US" dirty="0" smtClean="0"/>
              <a:t>2008.</a:t>
            </a:r>
          </a:p>
          <a:p>
            <a:r>
              <a:rPr lang="en-US" dirty="0" err="1"/>
              <a:t>Rs</a:t>
            </a:r>
            <a:r>
              <a:rPr lang="en-US" dirty="0"/>
              <a:t> 36,400 </a:t>
            </a:r>
            <a:r>
              <a:rPr lang="en-US" dirty="0" smtClean="0"/>
              <a:t>crore ($56 billion) </a:t>
            </a:r>
            <a:r>
              <a:rPr lang="en-US" dirty="0"/>
              <a:t>due to corruption cases reported in the media from October 2011 to September </a:t>
            </a:r>
            <a:r>
              <a:rPr lang="en-US" dirty="0" smtClean="0"/>
              <a:t>2012.</a:t>
            </a:r>
          </a:p>
          <a:p>
            <a:endParaRPr lang="en-US" dirty="0" smtClean="0"/>
          </a:p>
          <a:p>
            <a:endParaRPr lang="en-US" dirty="0" smtClean="0"/>
          </a:p>
          <a:p>
            <a:endParaRPr lang="en-US" dirty="0"/>
          </a:p>
        </p:txBody>
      </p:sp>
      <p:pic>
        <p:nvPicPr>
          <p:cNvPr id="15362" name="Picture 2" descr="https://image.slidesharecdn.com/corruption-in-india-presentation-slidesv2-110330121710-phpapp01/95/corruption-inindiapresentation-slides-v2-20-728.jpg?cb=13014879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1219" y="2180066"/>
            <a:ext cx="5078455" cy="431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068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Perception of Corruption</a:t>
            </a:r>
            <a:endParaRPr lang="en-US" dirty="0"/>
          </a:p>
        </p:txBody>
      </p:sp>
      <p:sp>
        <p:nvSpPr>
          <p:cNvPr id="3" name="Content Placeholder 2"/>
          <p:cNvSpPr>
            <a:spLocks noGrp="1"/>
          </p:cNvSpPr>
          <p:nvPr>
            <p:ph idx="1"/>
          </p:nvPr>
        </p:nvSpPr>
        <p:spPr>
          <a:xfrm>
            <a:off x="818712" y="2222287"/>
            <a:ext cx="10554574" cy="1023421"/>
          </a:xfrm>
        </p:spPr>
        <p:txBody>
          <a:bodyPr/>
          <a:lstStyle/>
          <a:p>
            <a:r>
              <a:rPr lang="en-US" dirty="0"/>
              <a:t>The Global Corruption Barometer findings </a:t>
            </a:r>
            <a:r>
              <a:rPr lang="en-US" dirty="0" smtClean="0"/>
              <a:t>show that the population of India overwhelmingly believe their institutions are corrupt</a:t>
            </a:r>
            <a:endParaRPr lang="en-US" dirty="0"/>
          </a:p>
        </p:txBody>
      </p:sp>
      <p:pic>
        <p:nvPicPr>
          <p:cNvPr id="13314" name="Picture 2" descr="http://trak.in/wp-content/uploads/2013/07/Corruption-in-Ind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3489" y="3245708"/>
            <a:ext cx="5886450" cy="3371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351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Demonization</a:t>
            </a:r>
            <a:endParaRPr lang="en-US" dirty="0"/>
          </a:p>
        </p:txBody>
      </p:sp>
      <p:pic>
        <p:nvPicPr>
          <p:cNvPr id="1030" name="Picture 6" descr="https://d1hl0z0ja1o93t.cloudfront.net/wp-content/uploads/2016/11/10154811/FotorCreated8-e14787732289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9466" y="102244"/>
            <a:ext cx="6629400" cy="40767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thehansindia.com/assets/2783_demonetization.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01452" y="3083018"/>
            <a:ext cx="5602510" cy="36369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cinejosh.com/newsimg/newsmainimg/poverty-to-raise-suddenly-in-india_b_02121606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56" y="2809388"/>
            <a:ext cx="6096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760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for Corruption</a:t>
            </a:r>
            <a:endParaRPr lang="en-US" dirty="0"/>
          </a:p>
        </p:txBody>
      </p:sp>
      <p:sp>
        <p:nvSpPr>
          <p:cNvPr id="3" name="Content Placeholder 2"/>
          <p:cNvSpPr>
            <a:spLocks noGrp="1"/>
          </p:cNvSpPr>
          <p:nvPr>
            <p:ph idx="1"/>
          </p:nvPr>
        </p:nvSpPr>
        <p:spPr>
          <a:xfrm>
            <a:off x="502508" y="2230525"/>
            <a:ext cx="11343503" cy="4285605"/>
          </a:xfrm>
        </p:spPr>
        <p:txBody>
          <a:bodyPr>
            <a:normAutofit/>
          </a:bodyPr>
          <a:lstStyle/>
          <a:p>
            <a:r>
              <a:rPr lang="en-US" dirty="0" smtClean="0"/>
              <a:t>From a </a:t>
            </a:r>
            <a:r>
              <a:rPr lang="en-US" dirty="0"/>
              <a:t>World Bank </a:t>
            </a:r>
            <a:r>
              <a:rPr lang="en-US" dirty="0" smtClean="0"/>
              <a:t>survey - </a:t>
            </a:r>
            <a:r>
              <a:rPr lang="en-US" dirty="0"/>
              <a:t>the act of obtaining a single construction permit in India involves 27 discrete procedures, takes 162 days, and costs 46 percent of the total cost to a construction firm of building a warehouse. </a:t>
            </a:r>
          </a:p>
          <a:p>
            <a:r>
              <a:rPr lang="en-US" dirty="0" smtClean="0"/>
              <a:t>Lucrative </a:t>
            </a:r>
            <a:r>
              <a:rPr lang="en-US" dirty="0"/>
              <a:t>sectors of the economy remain largely untouched by economic reforms, allowing the state to exercise a heavy hand through its regulatory authorities as well as the market power of public sector undertakings (PSUs). </a:t>
            </a:r>
            <a:endParaRPr lang="en-US" dirty="0" smtClean="0"/>
          </a:p>
          <a:p>
            <a:r>
              <a:rPr lang="en-US" dirty="0" smtClean="0"/>
              <a:t>Reserve </a:t>
            </a:r>
            <a:r>
              <a:rPr lang="en-US" dirty="0"/>
              <a:t>Bank of India (RBI) Governor </a:t>
            </a:r>
            <a:r>
              <a:rPr lang="en-US" dirty="0" err="1"/>
              <a:t>Raghuram</a:t>
            </a:r>
            <a:r>
              <a:rPr lang="en-US" dirty="0"/>
              <a:t> </a:t>
            </a:r>
            <a:r>
              <a:rPr lang="en-US" dirty="0" err="1"/>
              <a:t>Rajan</a:t>
            </a:r>
            <a:r>
              <a:rPr lang="en-US" dirty="0"/>
              <a:t> has noted, the state in India continues to dominate the “commanding heights,” such as oil and gas, mining, and heavy </a:t>
            </a:r>
            <a:r>
              <a:rPr lang="en-US" dirty="0" smtClean="0"/>
              <a:t>industry.</a:t>
            </a:r>
          </a:p>
          <a:p>
            <a:r>
              <a:rPr lang="en-US" dirty="0"/>
              <a:t>The government agencies in charge of administration and law and order are overburdened, inadequately staffed, and often poorly equipped. Thus implementing complex rules and policies, as well as catching and punishing rule-breakers, is a massive challenge</a:t>
            </a:r>
            <a:r>
              <a:rPr lang="en-US" dirty="0" smtClean="0"/>
              <a:t>.</a:t>
            </a:r>
          </a:p>
        </p:txBody>
      </p:sp>
      <p:pic>
        <p:nvPicPr>
          <p:cNvPr id="14338" name="Picture 2" descr="http://timesofindia.indiatimes.com/thumb/msid-49477061,width-400,resizemode-4/494770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9488" y="232850"/>
            <a:ext cx="2663567" cy="199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235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Enforcement Problems</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India has the lowest rate of police officers per capita—122.5 per 100,000 people—of any G-20 member state. Yet even with this low base, a quarter of police vacancies across the country are unfilled. For certain states, the vacancy rate veers on the alarming: Uttar Pradesh, for example, which faces serious law and order difficulties, has nearly 60 percent of its police posts </a:t>
            </a:r>
            <a:r>
              <a:rPr lang="en-US" dirty="0" smtClean="0"/>
              <a:t>unfilled.</a:t>
            </a:r>
            <a:endParaRPr lang="en-US" dirty="0"/>
          </a:p>
          <a:p>
            <a:r>
              <a:rPr lang="en-US" dirty="0"/>
              <a:t>The judiciary faces the same dilemma: almost 30 percent of seats on High Courts across the nation are vacant, in addition to 22 percent of seats in district and subordinate courts. Only the Supreme Court seems to be free of this malaise, as the corresponding rate there is only 6.5 </a:t>
            </a:r>
            <a:r>
              <a:rPr lang="en-US" dirty="0" smtClean="0"/>
              <a:t>percent. </a:t>
            </a:r>
            <a:endParaRPr lang="en-US" dirty="0"/>
          </a:p>
          <a:p>
            <a:r>
              <a:rPr lang="en-US" dirty="0"/>
              <a:t>One of the main consequences of these judicial vacancies is that it takes an inordinately long time to resolve cases. This fact should come as no surprise to anyone in India, but the figures do not make for enjoyable reading. As of 2011, approximately 24 percent of court cases had been pending for at least five years, while nine percent had been pending for more than ten years.</a:t>
            </a:r>
          </a:p>
          <a:p>
            <a:endParaRPr lang="en-US" dirty="0"/>
          </a:p>
        </p:txBody>
      </p:sp>
    </p:spTree>
    <p:extLst>
      <p:ext uri="{BB962C8B-B14F-4D97-AF65-F5344CB8AC3E}">
        <p14:creationId xmlns:p14="http://schemas.microsoft.com/office/powerpoint/2010/main" val="4572954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Anti-Corruption Efforts</a:t>
            </a:r>
            <a:endParaRPr lang="en-US" dirty="0"/>
          </a:p>
        </p:txBody>
      </p:sp>
      <p:sp>
        <p:nvSpPr>
          <p:cNvPr id="3" name="Content Placeholder 2"/>
          <p:cNvSpPr>
            <a:spLocks noGrp="1"/>
          </p:cNvSpPr>
          <p:nvPr>
            <p:ph idx="1"/>
          </p:nvPr>
        </p:nvSpPr>
        <p:spPr>
          <a:xfrm>
            <a:off x="604528" y="2291656"/>
            <a:ext cx="5557374" cy="3636511"/>
          </a:xfrm>
        </p:spPr>
        <p:txBody>
          <a:bodyPr/>
          <a:lstStyle/>
          <a:p>
            <a:r>
              <a:rPr lang="en-US" dirty="0"/>
              <a:t>Anna </a:t>
            </a:r>
            <a:r>
              <a:rPr lang="en-US" dirty="0" err="1" smtClean="0"/>
              <a:t>Hazare</a:t>
            </a:r>
            <a:r>
              <a:rPr lang="en-US" dirty="0" smtClean="0"/>
              <a:t> – </a:t>
            </a:r>
            <a:r>
              <a:rPr lang="en-US" dirty="0"/>
              <a:t>Indian social activist</a:t>
            </a:r>
            <a:endParaRPr lang="en-US" dirty="0" smtClean="0"/>
          </a:p>
          <a:p>
            <a:r>
              <a:rPr lang="en-US" dirty="0" smtClean="0"/>
              <a:t>April 5, 2011 </a:t>
            </a:r>
            <a:r>
              <a:rPr lang="en-US" dirty="0" err="1" smtClean="0"/>
              <a:t>Hazare</a:t>
            </a:r>
            <a:r>
              <a:rPr lang="en-US" dirty="0" smtClean="0"/>
              <a:t> began a</a:t>
            </a:r>
            <a:r>
              <a:rPr lang="en-US" dirty="0"/>
              <a:t> hunger strike at the Jantar </a:t>
            </a:r>
            <a:r>
              <a:rPr lang="en-US" dirty="0" err="1"/>
              <a:t>Mantar</a:t>
            </a:r>
            <a:r>
              <a:rPr lang="en-US" dirty="0"/>
              <a:t> in New Delhi</a:t>
            </a:r>
            <a:r>
              <a:rPr lang="en-US" dirty="0" smtClean="0"/>
              <a:t>.</a:t>
            </a:r>
          </a:p>
          <a:p>
            <a:r>
              <a:rPr lang="en-US" dirty="0" smtClean="0"/>
              <a:t>Many joined him and a wave of protests began</a:t>
            </a:r>
          </a:p>
          <a:p>
            <a:r>
              <a:rPr lang="en-US" dirty="0" smtClean="0"/>
              <a:t>Urged for a “</a:t>
            </a:r>
            <a:r>
              <a:rPr lang="en-US" dirty="0" err="1"/>
              <a:t>L</a:t>
            </a:r>
            <a:r>
              <a:rPr lang="en-US" dirty="0" err="1" smtClean="0"/>
              <a:t>okpal</a:t>
            </a:r>
            <a:r>
              <a:rPr lang="en-US" dirty="0" smtClean="0"/>
              <a:t>” bill</a:t>
            </a:r>
          </a:p>
          <a:p>
            <a:r>
              <a:rPr lang="en-US" dirty="0" smtClean="0"/>
              <a:t>Increased awareness and produced a version of the </a:t>
            </a:r>
            <a:r>
              <a:rPr lang="en-US" dirty="0" err="1"/>
              <a:t>L</a:t>
            </a:r>
            <a:r>
              <a:rPr lang="en-US" dirty="0" err="1" smtClean="0"/>
              <a:t>okpal</a:t>
            </a:r>
            <a:r>
              <a:rPr lang="en-US" dirty="0" smtClean="0"/>
              <a:t> bill.</a:t>
            </a:r>
            <a:endParaRPr lang="en-US" dirty="0"/>
          </a:p>
        </p:txBody>
      </p:sp>
      <p:pic>
        <p:nvPicPr>
          <p:cNvPr id="2050" name="Picture 2" descr="https://originaltipstricks.files.wordpress.com/2011/12/anna-hazare-fast-unto-death-apr-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516" y="2291656"/>
            <a:ext cx="5112778" cy="4267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7698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2011 Anti Corruption Protests</a:t>
            </a:r>
            <a:endParaRPr lang="en-US" dirty="0"/>
          </a:p>
        </p:txBody>
      </p:sp>
      <p:pic>
        <p:nvPicPr>
          <p:cNvPr id="3076" name="Picture 4" descr="http://alhourriah.org/english/user_files/news/photo/india-corruption-protests-2011-4-8-14-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3497" y="2086231"/>
            <a:ext cx="3705552" cy="258462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foreignpolicyblogs.com/wp-content/uploads/anti_corruption_movem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4279" y="3128190"/>
            <a:ext cx="6667500" cy="36290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www.aljazeera.com/mritems/Images/2012/1/20/2012120164031864580_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812" y="2086231"/>
            <a:ext cx="4316447" cy="2856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03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Best Practices for ACC</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3089686" y="2222287"/>
            <a:ext cx="6012625" cy="4324148"/>
          </a:xfrm>
          <a:prstGeom prst="rect">
            <a:avLst/>
          </a:prstGeom>
        </p:spPr>
      </p:pic>
      <p:pic>
        <p:nvPicPr>
          <p:cNvPr id="5" name="Picture 4"/>
          <p:cNvPicPr>
            <a:picLocks noChangeAspect="1"/>
          </p:cNvPicPr>
          <p:nvPr/>
        </p:nvPicPr>
        <p:blipFill>
          <a:blip r:embed="rId3"/>
          <a:stretch>
            <a:fillRect/>
          </a:stretch>
        </p:blipFill>
        <p:spPr>
          <a:xfrm>
            <a:off x="8442251" y="1924050"/>
            <a:ext cx="3749749" cy="843864"/>
          </a:xfrm>
          <a:prstGeom prst="rect">
            <a:avLst/>
          </a:prstGeom>
        </p:spPr>
      </p:pic>
    </p:spTree>
    <p:extLst>
      <p:ext uri="{BB962C8B-B14F-4D97-AF65-F5344CB8AC3E}">
        <p14:creationId xmlns:p14="http://schemas.microsoft.com/office/powerpoint/2010/main" val="2300556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OECD Framework</a:t>
            </a:r>
            <a:endParaRPr lang="en-US" dirty="0"/>
          </a:p>
        </p:txBody>
      </p:sp>
      <p:sp>
        <p:nvSpPr>
          <p:cNvPr id="3" name="Content Placeholder 2"/>
          <p:cNvSpPr>
            <a:spLocks noGrp="1"/>
          </p:cNvSpPr>
          <p:nvPr>
            <p:ph idx="1"/>
          </p:nvPr>
        </p:nvSpPr>
        <p:spPr>
          <a:xfrm>
            <a:off x="5099222" y="2222287"/>
            <a:ext cx="6274063" cy="4384459"/>
          </a:xfrm>
        </p:spPr>
        <p:txBody>
          <a:bodyPr>
            <a:normAutofit fontScale="92500" lnSpcReduction="20000"/>
          </a:bodyPr>
          <a:lstStyle/>
          <a:p>
            <a:r>
              <a:rPr lang="en-US" b="1" dirty="0" smtClean="0"/>
              <a:t>Three Kinds of ACCs</a:t>
            </a:r>
          </a:p>
          <a:p>
            <a:r>
              <a:rPr lang="en-US" dirty="0" smtClean="0"/>
              <a:t>1) multi-purpose </a:t>
            </a:r>
            <a:r>
              <a:rPr lang="en-US" dirty="0"/>
              <a:t>agencies that represent the most common model of a single-agency approach. Some of the first ACCS the Hong Kong Independent Commission against Corruption and the Singapore Corrupt Practices Investigation Bureau follow this model, combining the aspects of repression and prevention under one roof. </a:t>
            </a:r>
            <a:endParaRPr lang="en-US" dirty="0" smtClean="0"/>
          </a:p>
          <a:p>
            <a:r>
              <a:rPr lang="en-US" dirty="0" smtClean="0"/>
              <a:t>2) A </a:t>
            </a:r>
            <a:r>
              <a:rPr lang="en-US" dirty="0"/>
              <a:t>law enforcement agency model which focuses on detection, investigation, and prosecution of corruption </a:t>
            </a:r>
            <a:r>
              <a:rPr lang="en-US" dirty="0" smtClean="0"/>
              <a:t>cases, </a:t>
            </a:r>
            <a:r>
              <a:rPr lang="en-US" dirty="0"/>
              <a:t>common in Western </a:t>
            </a:r>
            <a:r>
              <a:rPr lang="en-US" dirty="0" smtClean="0"/>
              <a:t>Europe. </a:t>
            </a:r>
          </a:p>
          <a:p>
            <a:r>
              <a:rPr lang="en-US" dirty="0" smtClean="0"/>
              <a:t>3) Preventive</a:t>
            </a:r>
            <a:r>
              <a:rPr lang="en-US" dirty="0"/>
              <a:t>, policy development and co-ordination institutions which focus more on corruption-related research, coordination of anti-corruption policies and action plans, monitoring conflict of interest regulations, elaboration of codes of conduct, facilitation of trainings, </a:t>
            </a:r>
            <a:r>
              <a:rPr lang="en-US" dirty="0" err="1" smtClean="0"/>
              <a:t>etc</a:t>
            </a:r>
            <a:r>
              <a:rPr lang="en-US" dirty="0" smtClean="0"/>
              <a:t>, found in France</a:t>
            </a:r>
            <a:r>
              <a:rPr lang="en-US" dirty="0"/>
              <a:t>, India, Albania and </a:t>
            </a:r>
            <a:r>
              <a:rPr lang="en-US" dirty="0" smtClean="0"/>
              <a:t>Montenegro</a:t>
            </a:r>
            <a:r>
              <a:rPr lang="en-US" dirty="0"/>
              <a:t>.</a:t>
            </a:r>
          </a:p>
        </p:txBody>
      </p:sp>
      <p:pic>
        <p:nvPicPr>
          <p:cNvPr id="4" name="Picture 3"/>
          <p:cNvPicPr>
            <a:picLocks noChangeAspect="1"/>
          </p:cNvPicPr>
          <p:nvPr/>
        </p:nvPicPr>
        <p:blipFill>
          <a:blip r:embed="rId2"/>
          <a:stretch>
            <a:fillRect/>
          </a:stretch>
        </p:blipFill>
        <p:spPr>
          <a:xfrm>
            <a:off x="332216" y="2836005"/>
            <a:ext cx="4544723" cy="3157021"/>
          </a:xfrm>
          <a:prstGeom prst="rect">
            <a:avLst/>
          </a:prstGeom>
        </p:spPr>
      </p:pic>
    </p:spTree>
    <p:extLst>
      <p:ext uri="{BB962C8B-B14F-4D97-AF65-F5344CB8AC3E}">
        <p14:creationId xmlns:p14="http://schemas.microsoft.com/office/powerpoint/2010/main" val="440226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712" y="2817341"/>
            <a:ext cx="10554574" cy="3830594"/>
          </a:xfrm>
        </p:spPr>
        <p:txBody>
          <a:bodyPr>
            <a:noAutofit/>
          </a:bodyPr>
          <a:lstStyle/>
          <a:p>
            <a:r>
              <a:rPr lang="en-US" sz="1200" dirty="0"/>
              <a:t>MANDATE: ACAs shall have clear mandates to tackle corruption through prevention, education, awareness raising, investigation and prosecution, either through one agency or multiple coordinated agencies;</a:t>
            </a:r>
          </a:p>
          <a:p>
            <a:r>
              <a:rPr lang="en-US" sz="1200" dirty="0" smtClean="0"/>
              <a:t>COLLABORATION</a:t>
            </a:r>
            <a:r>
              <a:rPr lang="en-US" sz="1200" dirty="0"/>
              <a:t>: ACAs shall not operate in isolation. They shall foster good working relations with state agencies, civil society, the private sector and other stakeholders, including international cooperation;</a:t>
            </a:r>
          </a:p>
          <a:p>
            <a:r>
              <a:rPr lang="en-US" sz="1200" dirty="0" smtClean="0"/>
              <a:t>PERMANENCE</a:t>
            </a:r>
            <a:r>
              <a:rPr lang="en-US" sz="1200" dirty="0"/>
              <a:t>: ACAs shall, in accordance with the basic legal principles of their countries, be established by proper and stable legal framework, such as the Constitution or a special law to ensure continuity of the ACA;</a:t>
            </a:r>
          </a:p>
          <a:p>
            <a:r>
              <a:rPr lang="en-US" sz="1200" dirty="0" smtClean="0"/>
              <a:t>APPOINTMENT</a:t>
            </a:r>
            <a:r>
              <a:rPr lang="en-US" sz="1200" dirty="0"/>
              <a:t>: ACA heads shall be appointed through a process that ensures his or her apolitical stance, impartiality, neutrality, integrity and competence</a:t>
            </a:r>
            <a:r>
              <a:rPr lang="en-US" sz="1200" dirty="0" smtClean="0"/>
              <a:t>;</a:t>
            </a:r>
          </a:p>
          <a:p>
            <a:r>
              <a:rPr lang="en-US" sz="1200" dirty="0" smtClean="0"/>
              <a:t>ADEQUATE </a:t>
            </a:r>
            <a:r>
              <a:rPr lang="en-US" sz="1200" dirty="0"/>
              <a:t>AND RELIABLE RESOURCES: ACAs shall have sufficient financial resources to carry out their tasks, taking into account the country’s budgetary resources, population size and land area. ACAs shall be entitled to timely, planned, reliable and adequate resources for the gradual capacity development and improvement of the ACA’s operations and fulfillment of the </a:t>
            </a:r>
            <a:r>
              <a:rPr lang="en-US" sz="1200" dirty="0" err="1"/>
              <a:t>ACA’smandate</a:t>
            </a:r>
            <a:r>
              <a:rPr lang="en-US" sz="1200" dirty="0"/>
              <a:t>;</a:t>
            </a:r>
          </a:p>
          <a:p>
            <a:r>
              <a:rPr lang="en-US" sz="1200" dirty="0" smtClean="0"/>
              <a:t>INTERNAL </a:t>
            </a:r>
            <a:r>
              <a:rPr lang="en-US" sz="1200" dirty="0"/>
              <a:t>ACCOUNTABILITY: ACAs shall develop and establish clear rules and standard operating procedures, including monitoring and disciplinary mechanisms, to minimize any misconduct and abuse of power by ACAs;</a:t>
            </a:r>
          </a:p>
          <a:p>
            <a:r>
              <a:rPr lang="en-US" sz="1200" dirty="0" smtClean="0"/>
              <a:t>EXTERNAL </a:t>
            </a:r>
            <a:r>
              <a:rPr lang="en-US" sz="1200" dirty="0"/>
              <a:t>ACCOUNTABILITY: ACAs shall strictly adhere to the rule of law and be accountable to mechanisms established to prevent any abuse of power;</a:t>
            </a:r>
          </a:p>
          <a:p>
            <a:r>
              <a:rPr lang="en-US" sz="1200" dirty="0" smtClean="0"/>
              <a:t>PUBLIC </a:t>
            </a:r>
            <a:r>
              <a:rPr lang="en-US" sz="1200" dirty="0"/>
              <a:t>REPORTING: ACAs shall formally report at least annually on their activities to the public.</a:t>
            </a:r>
          </a:p>
          <a:p>
            <a:r>
              <a:rPr lang="en-US" sz="1200" dirty="0" smtClean="0"/>
              <a:t>PUBLIC </a:t>
            </a:r>
            <a:r>
              <a:rPr lang="en-US" sz="1200" dirty="0"/>
              <a:t>COMMUNICATION AND ENGAGEMENT: ACAs shall communicate and engage with the public regularly in order to ensure public confidence in its independence, fairness and </a:t>
            </a:r>
            <a:r>
              <a:rPr lang="en-US" sz="1200" dirty="0" smtClean="0"/>
              <a:t>effectiveness</a:t>
            </a:r>
            <a:endParaRPr lang="en-US" sz="1200" dirty="0"/>
          </a:p>
        </p:txBody>
      </p:sp>
      <p:pic>
        <p:nvPicPr>
          <p:cNvPr id="4" name="Picture 3"/>
          <p:cNvPicPr>
            <a:picLocks noChangeAspect="1"/>
          </p:cNvPicPr>
          <p:nvPr/>
        </p:nvPicPr>
        <p:blipFill>
          <a:blip r:embed="rId2"/>
          <a:stretch>
            <a:fillRect/>
          </a:stretch>
        </p:blipFill>
        <p:spPr>
          <a:xfrm>
            <a:off x="2760060" y="74141"/>
            <a:ext cx="6309799" cy="2507625"/>
          </a:xfrm>
          <a:prstGeom prst="rect">
            <a:avLst/>
          </a:prstGeom>
        </p:spPr>
      </p:pic>
    </p:spTree>
    <p:extLst>
      <p:ext uri="{BB962C8B-B14F-4D97-AF65-F5344CB8AC3E}">
        <p14:creationId xmlns:p14="http://schemas.microsoft.com/office/powerpoint/2010/main" val="27739188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Anti-Corruption Laws in India</a:t>
            </a:r>
            <a:endParaRPr lang="en-US" dirty="0"/>
          </a:p>
        </p:txBody>
      </p:sp>
      <p:sp>
        <p:nvSpPr>
          <p:cNvPr id="3" name="Content Placeholder 2"/>
          <p:cNvSpPr>
            <a:spLocks noGrp="1"/>
          </p:cNvSpPr>
          <p:nvPr>
            <p:ph idx="1"/>
          </p:nvPr>
        </p:nvSpPr>
        <p:spPr>
          <a:xfrm>
            <a:off x="818712" y="2222287"/>
            <a:ext cx="6232877" cy="4269129"/>
          </a:xfrm>
        </p:spPr>
        <p:txBody>
          <a:bodyPr>
            <a:normAutofit/>
          </a:bodyPr>
          <a:lstStyle/>
          <a:p>
            <a:r>
              <a:rPr lang="en-US" dirty="0" smtClean="0"/>
              <a:t>Prevention of Corruption Act of 1987</a:t>
            </a:r>
          </a:p>
          <a:p>
            <a:r>
              <a:rPr lang="en-US" dirty="0" smtClean="0"/>
              <a:t>Makes the act of accepting or giving a bribe to a public official to be illegal. Defines public official broadly.</a:t>
            </a:r>
          </a:p>
          <a:p>
            <a:r>
              <a:rPr lang="en-US" dirty="0" smtClean="0"/>
              <a:t>Mandates that investigations be undertaken only by those of high rank.</a:t>
            </a:r>
          </a:p>
          <a:p>
            <a:r>
              <a:rPr lang="en-US" dirty="0" smtClean="0"/>
              <a:t>Allows for the Appointment </a:t>
            </a:r>
            <a:r>
              <a:rPr lang="en-US" dirty="0"/>
              <a:t>of special </a:t>
            </a:r>
            <a:r>
              <a:rPr lang="en-US" dirty="0" smtClean="0"/>
              <a:t>Judges if necessary.</a:t>
            </a:r>
          </a:p>
          <a:p>
            <a:r>
              <a:rPr lang="en-US" dirty="0"/>
              <a:t>P</a:t>
            </a:r>
            <a:r>
              <a:rPr lang="en-US" dirty="0" smtClean="0"/>
              <a:t>unishable </a:t>
            </a:r>
            <a:r>
              <a:rPr lang="en-US" dirty="0"/>
              <a:t>with imprisonment which shall be not less than 6 months but which may extend to 5 years and shall also be liable to </a:t>
            </a:r>
            <a:r>
              <a:rPr lang="en-US" dirty="0" smtClean="0"/>
              <a:t>fine. </a:t>
            </a:r>
            <a:endParaRPr lang="en-US" dirty="0"/>
          </a:p>
        </p:txBody>
      </p:sp>
      <p:pic>
        <p:nvPicPr>
          <p:cNvPr id="4098" name="Picture 2" descr="Image result for anti corruption act of 1987 in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8615" y="2222287"/>
            <a:ext cx="2826522" cy="439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49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Anti-Corruption Laws in India</a:t>
            </a:r>
            <a:endParaRPr lang="en-US" dirty="0"/>
          </a:p>
        </p:txBody>
      </p:sp>
      <p:sp>
        <p:nvSpPr>
          <p:cNvPr id="3" name="Content Placeholder 2"/>
          <p:cNvSpPr>
            <a:spLocks noGrp="1"/>
          </p:cNvSpPr>
          <p:nvPr>
            <p:ph idx="1"/>
          </p:nvPr>
        </p:nvSpPr>
        <p:spPr>
          <a:xfrm>
            <a:off x="5604896" y="2370568"/>
            <a:ext cx="6141318" cy="4310318"/>
          </a:xfrm>
        </p:spPr>
        <p:txBody>
          <a:bodyPr>
            <a:normAutofit/>
          </a:bodyPr>
          <a:lstStyle/>
          <a:p>
            <a:r>
              <a:rPr lang="en-US" dirty="0"/>
              <a:t>In the early 1960s, the government established the Central Vigilance </a:t>
            </a:r>
            <a:r>
              <a:rPr lang="en-US" dirty="0" smtClean="0"/>
              <a:t>Commission.</a:t>
            </a:r>
          </a:p>
          <a:p>
            <a:r>
              <a:rPr lang="en-US" dirty="0" smtClean="0"/>
              <a:t>The goal of the CVC was to </a:t>
            </a:r>
            <a:r>
              <a:rPr lang="en-US" dirty="0"/>
              <a:t>be an internal governmental watchdog agency to prevent corruption from within. </a:t>
            </a:r>
            <a:endParaRPr lang="en-US" dirty="0" smtClean="0"/>
          </a:p>
          <a:p>
            <a:r>
              <a:rPr lang="en-US" dirty="0" smtClean="0"/>
              <a:t>In </a:t>
            </a:r>
            <a:r>
              <a:rPr lang="en-US" dirty="0"/>
              <a:t>2003, the Indian parliament enacted the CVC Act aimed at broadening the scope of the CVC. Prior to the 2003 bill, the CVC had little to no actual </a:t>
            </a:r>
            <a:r>
              <a:rPr lang="en-US" dirty="0" smtClean="0"/>
              <a:t>power.</a:t>
            </a:r>
          </a:p>
          <a:p>
            <a:r>
              <a:rPr lang="en-US" dirty="0" smtClean="0"/>
              <a:t>Places a Central Vigilance Officer to government agencies to identify corrupt practices and proposes investigations</a:t>
            </a:r>
          </a:p>
          <a:p>
            <a:r>
              <a:rPr lang="en-US" dirty="0" smtClean="0"/>
              <a:t>Cannot carry out investigations on its own</a:t>
            </a:r>
            <a:endParaRPr lang="en-US" dirty="0"/>
          </a:p>
        </p:txBody>
      </p:sp>
      <p:pic>
        <p:nvPicPr>
          <p:cNvPr id="5122" name="Picture 2" descr="http://egov.eletsonline.com/wp-content/uploads/2015/04/IndiaTve57301_cv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26" y="2370568"/>
            <a:ext cx="53149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151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Anti-Corruption Laws in </a:t>
            </a:r>
            <a:r>
              <a:rPr lang="en-US" dirty="0" smtClean="0"/>
              <a:t>India - LLA</a:t>
            </a:r>
            <a:endParaRPr lang="en-US" dirty="0"/>
          </a:p>
        </p:txBody>
      </p:sp>
      <p:sp>
        <p:nvSpPr>
          <p:cNvPr id="3" name="Content Placeholder 2"/>
          <p:cNvSpPr>
            <a:spLocks noGrp="1"/>
          </p:cNvSpPr>
          <p:nvPr>
            <p:ph idx="1"/>
          </p:nvPr>
        </p:nvSpPr>
        <p:spPr>
          <a:xfrm>
            <a:off x="461319" y="2222287"/>
            <a:ext cx="5115697" cy="4458599"/>
          </a:xfrm>
        </p:spPr>
        <p:txBody>
          <a:bodyPr>
            <a:normAutofit fontScale="70000" lnSpcReduction="20000"/>
          </a:bodyPr>
          <a:lstStyle/>
          <a:p>
            <a:r>
              <a:rPr lang="en-US" dirty="0" err="1" smtClean="0"/>
              <a:t>Lokpal</a:t>
            </a:r>
            <a:r>
              <a:rPr lang="en-US" dirty="0" smtClean="0"/>
              <a:t> and Lokayukta Act (LLA)</a:t>
            </a:r>
          </a:p>
          <a:p>
            <a:r>
              <a:rPr lang="en-US" dirty="0"/>
              <a:t>T</a:t>
            </a:r>
            <a:r>
              <a:rPr lang="en-US" dirty="0" smtClean="0"/>
              <a:t>he </a:t>
            </a:r>
            <a:r>
              <a:rPr lang="en-US" dirty="0"/>
              <a:t>Lokayukta is an anti-corruption ombudsmen originally established in Maharashtra decades prior to inquire into allegations of corruption against certain public </a:t>
            </a:r>
            <a:r>
              <a:rPr lang="en-US" dirty="0" smtClean="0"/>
              <a:t>functionaries.</a:t>
            </a:r>
          </a:p>
          <a:p>
            <a:r>
              <a:rPr lang="en-US" dirty="0" smtClean="0"/>
              <a:t>Widely popular.</a:t>
            </a:r>
          </a:p>
          <a:p>
            <a:r>
              <a:rPr lang="en-US" dirty="0" smtClean="0"/>
              <a:t>The LAA</a:t>
            </a:r>
            <a:r>
              <a:rPr lang="en-US" dirty="0"/>
              <a:t> mandates the establishment of a </a:t>
            </a:r>
            <a:r>
              <a:rPr lang="en-US" dirty="0" err="1"/>
              <a:t>Lokpal</a:t>
            </a:r>
            <a:r>
              <a:rPr lang="en-US" dirty="0"/>
              <a:t> for the Union and Lokayukta in each state. </a:t>
            </a:r>
            <a:endParaRPr lang="en-US" dirty="0"/>
          </a:p>
          <a:p>
            <a:r>
              <a:rPr lang="en-US" dirty="0" smtClean="0"/>
              <a:t>While </a:t>
            </a:r>
            <a:r>
              <a:rPr lang="en-US" dirty="0"/>
              <a:t>locally, the investigation of corruption is given to the Lokayukta, nationally the </a:t>
            </a:r>
            <a:r>
              <a:rPr lang="en-US" dirty="0" err="1"/>
              <a:t>Lokpal</a:t>
            </a:r>
            <a:r>
              <a:rPr lang="en-US" dirty="0"/>
              <a:t> has the jurisdiction to inquire into all complaints arising from the PCA against certain public functionaries, namely high offices such as incumbent or past Prime Ministers, Union Ministers and any person who is or has been a member of the national parliament. </a:t>
            </a:r>
            <a:endParaRPr lang="en-US" dirty="0" smtClean="0"/>
          </a:p>
          <a:p>
            <a:r>
              <a:rPr lang="en-US" dirty="0" smtClean="0"/>
              <a:t>The LLA </a:t>
            </a:r>
            <a:r>
              <a:rPr lang="en-US" dirty="0"/>
              <a:t>provides the </a:t>
            </a:r>
            <a:r>
              <a:rPr lang="en-US" dirty="0" err="1"/>
              <a:t>Lokpal</a:t>
            </a:r>
            <a:r>
              <a:rPr lang="en-US" dirty="0"/>
              <a:t> with more than just investigatory powers. Indeed, after the completion of investigation, the </a:t>
            </a:r>
            <a:r>
              <a:rPr lang="en-US" dirty="0" err="1"/>
              <a:t>Lokpal</a:t>
            </a:r>
            <a:r>
              <a:rPr lang="en-US" dirty="0"/>
              <a:t> can itself initiate prosecution against the accused and/or impose penalties via its prosecution wing or initiate prosecution in the special court proposed to be established to try offences under the </a:t>
            </a:r>
            <a:r>
              <a:rPr lang="en-US" dirty="0" smtClean="0"/>
              <a:t>PCA.</a:t>
            </a:r>
            <a:endParaRPr lang="en-US" dirty="0"/>
          </a:p>
          <a:p>
            <a:endParaRPr lang="en-US" dirty="0"/>
          </a:p>
        </p:txBody>
      </p:sp>
      <p:pic>
        <p:nvPicPr>
          <p:cNvPr id="6146" name="Picture 2" descr="http://www.hitxp.com/articles/wp-content/uploads/2011/08/j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0829" y="2068867"/>
            <a:ext cx="6048375"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54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India’s ACCs</a:t>
            </a:r>
            <a:endParaRPr lang="en-US" dirty="0"/>
          </a:p>
        </p:txBody>
      </p:sp>
      <p:pic>
        <p:nvPicPr>
          <p:cNvPr id="7170" name="Picture 2" descr="http://cdn.deccanchronicle.com/sites/default/files/karnataka%20lokayukta1_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899" y="2577413"/>
            <a:ext cx="5905500" cy="3581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karnataka lokayukta scand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2198474"/>
            <a:ext cx="59055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216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India’s Tripartite Anti-Corruption Scheme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70003276"/>
              </p:ext>
            </p:extLst>
          </p:nvPr>
        </p:nvGraphicFramePr>
        <p:xfrm>
          <a:off x="0" y="1804086"/>
          <a:ext cx="11977816" cy="4992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8718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India’s </a:t>
            </a:r>
            <a:r>
              <a:rPr lang="en-US" dirty="0" smtClean="0"/>
              <a:t>ACCs – The CVC</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The Central Vigilance Commission</a:t>
            </a:r>
          </a:p>
          <a:p>
            <a:r>
              <a:rPr lang="en-US" dirty="0" smtClean="0"/>
              <a:t>In </a:t>
            </a:r>
            <a:r>
              <a:rPr lang="en-US" dirty="0"/>
              <a:t>the central government, each ministry/organization has a CVO who monitors and takes action on irregularities in the organization and reports them to the CVC. </a:t>
            </a:r>
            <a:endParaRPr lang="en-US" dirty="0" smtClean="0"/>
          </a:p>
          <a:p>
            <a:r>
              <a:rPr lang="en-US" dirty="0" smtClean="0"/>
              <a:t>Though </a:t>
            </a:r>
            <a:r>
              <a:rPr lang="en-US" dirty="0"/>
              <a:t>there have been high profile cases by the CVC, significant limitations remain. </a:t>
            </a:r>
            <a:endParaRPr lang="en-US" dirty="0" smtClean="0"/>
          </a:p>
          <a:p>
            <a:r>
              <a:rPr lang="en-US" dirty="0" smtClean="0"/>
              <a:t>The </a:t>
            </a:r>
            <a:r>
              <a:rPr lang="en-US" dirty="0"/>
              <a:t>CVC is only an advisory body and central government departments are free to either accept or reject CVC's advice in corruption cases. </a:t>
            </a:r>
            <a:r>
              <a:rPr lang="en-US" dirty="0" smtClean="0"/>
              <a:t>(Mandate)</a:t>
            </a:r>
          </a:p>
          <a:p>
            <a:r>
              <a:rPr lang="en-US" dirty="0" smtClean="0"/>
              <a:t>The CVC </a:t>
            </a:r>
            <a:r>
              <a:rPr lang="en-US" dirty="0"/>
              <a:t>does not have adequate resources compared with number of complaints that it receives. It is a very small set up with a sanctioned staff strength of 299. Whereas, it is supposed to check corruption in more than 1500 central government departments and ministries. </a:t>
            </a:r>
            <a:r>
              <a:rPr lang="en-US" dirty="0" smtClean="0"/>
              <a:t>(Under funded and staffed)</a:t>
            </a:r>
          </a:p>
          <a:p>
            <a:r>
              <a:rPr lang="en-US" dirty="0" smtClean="0"/>
              <a:t>The </a:t>
            </a:r>
            <a:r>
              <a:rPr lang="en-US" dirty="0"/>
              <a:t>CVC cannot </a:t>
            </a:r>
            <a:r>
              <a:rPr lang="en-US" dirty="0" smtClean="0"/>
              <a:t>ask for the initiation of </a:t>
            </a:r>
            <a:r>
              <a:rPr lang="en-US" dirty="0"/>
              <a:t>inquiries against any officer of the level of Joint Secretary and above on its own and must seek permission from the concerned department. The appointment process is also not independent. Though the leader of the Opposition is a member of the Committee to select CVC and VCs, the Committee considers candidates put up before it, thereby making appointments to CVC indirectly under the control of Government of India</a:t>
            </a:r>
            <a:r>
              <a:rPr lang="en-US" dirty="0" smtClean="0"/>
              <a:t>. (Independence)</a:t>
            </a:r>
            <a:endParaRPr lang="en-US" dirty="0"/>
          </a:p>
          <a:p>
            <a:endParaRPr lang="en-US" dirty="0"/>
          </a:p>
        </p:txBody>
      </p:sp>
    </p:spTree>
    <p:extLst>
      <p:ext uri="{BB962C8B-B14F-4D97-AF65-F5344CB8AC3E}">
        <p14:creationId xmlns:p14="http://schemas.microsoft.com/office/powerpoint/2010/main" val="2863603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India’s </a:t>
            </a:r>
            <a:r>
              <a:rPr lang="en-US" dirty="0" smtClean="0"/>
              <a:t>ACCs – The CBI</a:t>
            </a:r>
            <a:endParaRPr lang="en-US" dirty="0"/>
          </a:p>
        </p:txBody>
      </p:sp>
      <p:sp>
        <p:nvSpPr>
          <p:cNvPr id="3" name="Content Placeholder 2"/>
          <p:cNvSpPr>
            <a:spLocks noGrp="1"/>
          </p:cNvSpPr>
          <p:nvPr>
            <p:ph idx="1"/>
          </p:nvPr>
        </p:nvSpPr>
        <p:spPr>
          <a:xfrm>
            <a:off x="827424" y="2131671"/>
            <a:ext cx="10554574" cy="2563897"/>
          </a:xfrm>
        </p:spPr>
        <p:txBody>
          <a:bodyPr>
            <a:normAutofit/>
          </a:bodyPr>
          <a:lstStyle/>
          <a:p>
            <a:r>
              <a:rPr lang="en-US" u="sng" dirty="0"/>
              <a:t>The Central Bureau of Investigation</a:t>
            </a:r>
            <a:endParaRPr lang="en-US" dirty="0"/>
          </a:p>
          <a:p>
            <a:r>
              <a:rPr lang="en-US" dirty="0" smtClean="0"/>
              <a:t>Indian’s </a:t>
            </a:r>
            <a:r>
              <a:rPr lang="en-US" dirty="0"/>
              <a:t>Central Bureau of Investigation is its national police force. Established in </a:t>
            </a:r>
            <a:r>
              <a:rPr lang="en-US" dirty="0" smtClean="0"/>
              <a:t>1941, the </a:t>
            </a:r>
            <a:r>
              <a:rPr lang="en-US" dirty="0"/>
              <a:t>CBI was created for the specific task of addressing corruption. Since then, the role of the CBI has grown to be more like a national police force and then corruption work was relegated to a division inside the CBI. After the passage of the Prevention of Corruption Act the CBI was given new powers to investigate claims against officials. In this role, the CBI remains Indian’s primary anti-corruption agency. </a:t>
            </a:r>
          </a:p>
          <a:p>
            <a:endParaRPr lang="en-US" dirty="0"/>
          </a:p>
        </p:txBody>
      </p:sp>
      <p:pic>
        <p:nvPicPr>
          <p:cNvPr id="8194" name="Picture 2" descr="http://cbi.nic.in/imag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1436" y="3995138"/>
            <a:ext cx="4267200" cy="28289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i.ndtvimg.com/i/2015-08/cbi-office_650x400_714404176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13" y="4289097"/>
            <a:ext cx="3980363" cy="2449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603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India’s </a:t>
            </a:r>
            <a:r>
              <a:rPr lang="en-US" dirty="0" smtClean="0"/>
              <a:t>ACCs – The CBI</a:t>
            </a:r>
            <a:endParaRPr lang="en-US" dirty="0"/>
          </a:p>
        </p:txBody>
      </p:sp>
      <p:sp>
        <p:nvSpPr>
          <p:cNvPr id="3" name="Content Placeholder 2"/>
          <p:cNvSpPr>
            <a:spLocks noGrp="1"/>
          </p:cNvSpPr>
          <p:nvPr>
            <p:ph idx="1"/>
          </p:nvPr>
        </p:nvSpPr>
        <p:spPr>
          <a:xfrm>
            <a:off x="4366055" y="2222287"/>
            <a:ext cx="7348150" cy="4483313"/>
          </a:xfrm>
        </p:spPr>
        <p:txBody>
          <a:bodyPr>
            <a:normAutofit fontScale="70000" lnSpcReduction="20000"/>
          </a:bodyPr>
          <a:lstStyle/>
          <a:p>
            <a:r>
              <a:rPr lang="en-US" dirty="0"/>
              <a:t>T</a:t>
            </a:r>
            <a:r>
              <a:rPr lang="en-US" dirty="0" smtClean="0"/>
              <a:t>he </a:t>
            </a:r>
            <a:r>
              <a:rPr lang="en-US" dirty="0"/>
              <a:t>CBI remains Indian’s primary anti-corruption agency. </a:t>
            </a:r>
          </a:p>
          <a:p>
            <a:r>
              <a:rPr lang="en-US" dirty="0"/>
              <a:t>The </a:t>
            </a:r>
            <a:r>
              <a:rPr lang="en-US" dirty="0" smtClean="0"/>
              <a:t>independence </a:t>
            </a:r>
            <a:r>
              <a:rPr lang="en-US" dirty="0"/>
              <a:t>of the CBI, or lack of it, is an issue outlined by the Supreme Court in its landmark </a:t>
            </a:r>
            <a:r>
              <a:rPr lang="en-US" dirty="0" err="1"/>
              <a:t>Vineet</a:t>
            </a:r>
            <a:r>
              <a:rPr lang="en-US" dirty="0"/>
              <a:t> </a:t>
            </a:r>
            <a:r>
              <a:rPr lang="en-US" dirty="0" err="1"/>
              <a:t>Narain</a:t>
            </a:r>
            <a:r>
              <a:rPr lang="en-US" dirty="0"/>
              <a:t> case. </a:t>
            </a:r>
            <a:r>
              <a:rPr lang="en-US" dirty="0" smtClean="0"/>
              <a:t>The </a:t>
            </a:r>
            <a:r>
              <a:rPr lang="en-US" dirty="0"/>
              <a:t>Court gave extensive directions to the government to secure the independence of the CBI and the Enforcement Directorate (ED), and granting the CVC more of a role in oversight of the CBI. </a:t>
            </a:r>
            <a:endParaRPr lang="en-US" dirty="0" smtClean="0"/>
          </a:p>
          <a:p>
            <a:r>
              <a:rPr lang="en-US" dirty="0" smtClean="0"/>
              <a:t>Looked </a:t>
            </a:r>
            <a:r>
              <a:rPr lang="en-US" dirty="0"/>
              <a:t>on as a positive step, even </a:t>
            </a:r>
            <a:r>
              <a:rPr lang="en-US" dirty="0" err="1"/>
              <a:t>Narain</a:t>
            </a:r>
            <a:r>
              <a:rPr lang="en-US" dirty="0"/>
              <a:t> admits, little progress has been made. </a:t>
            </a:r>
          </a:p>
          <a:p>
            <a:r>
              <a:rPr lang="en-US" dirty="0" smtClean="0"/>
              <a:t>Under </a:t>
            </a:r>
            <a:r>
              <a:rPr lang="en-US" dirty="0"/>
              <a:t>the current setup, the independence or autonomy of the CBI will always remain something of a myth. The CBI remains constrained as it needs sanctions for prosecuting corruption cases against public servants and in some situations it even needs permission to even register cases. </a:t>
            </a:r>
            <a:endParaRPr lang="en-US" dirty="0" smtClean="0"/>
          </a:p>
          <a:p>
            <a:r>
              <a:rPr lang="en-US" dirty="0" smtClean="0"/>
              <a:t>The </a:t>
            </a:r>
            <a:r>
              <a:rPr lang="en-US" dirty="0"/>
              <a:t>government must grant approval if the CBI loses a case in the trial court and wants to appeal to the higher court. </a:t>
            </a:r>
            <a:endParaRPr lang="en-US" dirty="0" smtClean="0"/>
          </a:p>
          <a:p>
            <a:r>
              <a:rPr lang="en-US" dirty="0" smtClean="0"/>
              <a:t>During </a:t>
            </a:r>
            <a:r>
              <a:rPr lang="en-US" dirty="0"/>
              <a:t>the last decade, at least four former Directors of the agency have been given high-level government positions such as appointments as State Governors. Senior level CBI officers come from the Indian Police Service who owe their allegiance to their employer - the government. </a:t>
            </a:r>
            <a:endParaRPr lang="en-US" dirty="0" smtClean="0"/>
          </a:p>
          <a:p>
            <a:r>
              <a:rPr lang="en-US" dirty="0" smtClean="0"/>
              <a:t>While </a:t>
            </a:r>
            <a:r>
              <a:rPr lang="en-US" dirty="0"/>
              <a:t>the CPA demands that only a high ranking police officer can investigate corruption cases, these are the same people who may owe their position to those in authority, it leave open a high possibility for corrupting influences to shape the investigations. </a:t>
            </a:r>
          </a:p>
          <a:p>
            <a:endParaRPr lang="en-US" dirty="0"/>
          </a:p>
        </p:txBody>
      </p:sp>
      <p:pic>
        <p:nvPicPr>
          <p:cNvPr id="9218" name="Picture 2" descr="http://www.vineetnarain.net/gif/coll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424" y="2555188"/>
            <a:ext cx="3819525"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565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603707"/>
            <a:ext cx="10571998" cy="970450"/>
          </a:xfrm>
        </p:spPr>
        <p:txBody>
          <a:bodyPr/>
          <a:lstStyle/>
          <a:p>
            <a:r>
              <a:rPr lang="en-US" dirty="0"/>
              <a:t>Evaluating India’s ACCs </a:t>
            </a:r>
            <a:r>
              <a:rPr lang="en-US" dirty="0" smtClean="0"/>
              <a:t>- </a:t>
            </a:r>
            <a:r>
              <a:rPr lang="en-US" dirty="0" err="1" smtClean="0"/>
              <a:t>LokPal</a:t>
            </a:r>
            <a:r>
              <a:rPr lang="en-US" dirty="0" smtClean="0"/>
              <a:t> and Lokayukta Act</a:t>
            </a:r>
            <a:endParaRPr lang="en-US" dirty="0"/>
          </a:p>
        </p:txBody>
      </p:sp>
      <p:sp>
        <p:nvSpPr>
          <p:cNvPr id="3" name="Content Placeholder 2"/>
          <p:cNvSpPr>
            <a:spLocks noGrp="1"/>
          </p:cNvSpPr>
          <p:nvPr>
            <p:ph idx="1"/>
          </p:nvPr>
        </p:nvSpPr>
        <p:spPr>
          <a:xfrm>
            <a:off x="464485" y="2238763"/>
            <a:ext cx="7246131" cy="4376221"/>
          </a:xfrm>
        </p:spPr>
        <p:txBody>
          <a:bodyPr>
            <a:normAutofit fontScale="77500" lnSpcReduction="20000"/>
          </a:bodyPr>
          <a:lstStyle/>
          <a:p>
            <a:r>
              <a:rPr lang="en-US" dirty="0"/>
              <a:t>The </a:t>
            </a:r>
            <a:r>
              <a:rPr lang="en-US" dirty="0" err="1"/>
              <a:t>Lokpal</a:t>
            </a:r>
            <a:r>
              <a:rPr lang="en-US" dirty="0"/>
              <a:t> law came into force on January 16, 2014. </a:t>
            </a:r>
            <a:endParaRPr lang="en-US" dirty="0" smtClean="0"/>
          </a:p>
          <a:p>
            <a:r>
              <a:rPr lang="en-US" dirty="0" smtClean="0"/>
              <a:t>The </a:t>
            </a:r>
            <a:r>
              <a:rPr lang="en-US" dirty="0"/>
              <a:t>law gives the </a:t>
            </a:r>
            <a:r>
              <a:rPr lang="en-US" dirty="0" err="1"/>
              <a:t>Lokpal</a:t>
            </a:r>
            <a:r>
              <a:rPr lang="en-US" dirty="0"/>
              <a:t> the power to investigate complaints against the Prime Minister, other ministers, current and former legislators, government employees, employees of firms funded or controlled by the Centre, societies and trusts that collect public money, receive funds from foreign sources, and have an income level above a certain threshold. </a:t>
            </a:r>
            <a:endParaRPr lang="en-US" dirty="0" smtClean="0"/>
          </a:p>
          <a:p>
            <a:r>
              <a:rPr lang="en-US" dirty="0" smtClean="0"/>
              <a:t>Inquiries </a:t>
            </a:r>
            <a:r>
              <a:rPr lang="en-US" dirty="0"/>
              <a:t>are to be completed within 60 days and investigation to be completed within six months. Inquiry against the Prime Minister has to be held in-camera and approved by two-thirds of a full bench of the </a:t>
            </a:r>
            <a:r>
              <a:rPr lang="en-US" dirty="0" err="1"/>
              <a:t>Lokpal</a:t>
            </a:r>
            <a:r>
              <a:rPr lang="en-US" dirty="0"/>
              <a:t>. </a:t>
            </a:r>
            <a:endParaRPr lang="en-US" dirty="0" smtClean="0"/>
          </a:p>
          <a:p>
            <a:r>
              <a:rPr lang="en-US" dirty="0" smtClean="0"/>
              <a:t>The </a:t>
            </a:r>
            <a:r>
              <a:rPr lang="en-US" dirty="0" err="1"/>
              <a:t>Lokpal</a:t>
            </a:r>
            <a:r>
              <a:rPr lang="en-US" dirty="0"/>
              <a:t> will exercise superintendence over the CBI in relation to the cases referred by it. CBI officers investigating cases referred by the </a:t>
            </a:r>
            <a:r>
              <a:rPr lang="en-US" dirty="0" err="1"/>
              <a:t>Lokpal</a:t>
            </a:r>
            <a:r>
              <a:rPr lang="en-US" dirty="0"/>
              <a:t> can be transferred without its approval. </a:t>
            </a:r>
            <a:endParaRPr lang="en-US" dirty="0" smtClean="0"/>
          </a:p>
          <a:p>
            <a:r>
              <a:rPr lang="en-US" dirty="0" smtClean="0"/>
              <a:t>The </a:t>
            </a:r>
            <a:r>
              <a:rPr lang="en-US" dirty="0" err="1"/>
              <a:t>Lokpal</a:t>
            </a:r>
            <a:r>
              <a:rPr lang="en-US" dirty="0"/>
              <a:t> can initiate prosecution through its prosecution wing before a special court. </a:t>
            </a:r>
            <a:r>
              <a:rPr lang="en-US" dirty="0" err="1"/>
              <a:t>Lokpal</a:t>
            </a:r>
            <a:r>
              <a:rPr lang="en-US" dirty="0"/>
              <a:t>-initiated trials are to be completed within two years. </a:t>
            </a:r>
            <a:endParaRPr lang="en-US" dirty="0" smtClean="0"/>
          </a:p>
          <a:p>
            <a:r>
              <a:rPr lang="en-US" dirty="0" smtClean="0"/>
              <a:t>However</a:t>
            </a:r>
            <a:r>
              <a:rPr lang="en-US" dirty="0"/>
              <a:t>, the </a:t>
            </a:r>
            <a:r>
              <a:rPr lang="en-US" dirty="0" err="1"/>
              <a:t>Lokpal</a:t>
            </a:r>
            <a:r>
              <a:rPr lang="en-US" dirty="0"/>
              <a:t> has yet to be established and no cases have yet been investigated</a:t>
            </a:r>
            <a:r>
              <a:rPr lang="en-US" dirty="0" smtClean="0"/>
              <a:t>.</a:t>
            </a:r>
          </a:p>
          <a:p>
            <a:r>
              <a:rPr lang="en-US" dirty="0" smtClean="0"/>
              <a:t>States have control over Lokayukta legislation, but in practice, the heads of the local </a:t>
            </a:r>
            <a:r>
              <a:rPr lang="en-US" dirty="0" err="1"/>
              <a:t>L</a:t>
            </a:r>
            <a:r>
              <a:rPr lang="en-US" dirty="0" err="1" smtClean="0"/>
              <a:t>okayuktas</a:t>
            </a:r>
            <a:r>
              <a:rPr lang="en-US" dirty="0" smtClean="0"/>
              <a:t> are picked by governors of the state and must be former supreme court judges. </a:t>
            </a:r>
            <a:endParaRPr lang="en-US" dirty="0"/>
          </a:p>
          <a:p>
            <a:endParaRPr lang="en-US" dirty="0"/>
          </a:p>
        </p:txBody>
      </p:sp>
      <p:pic>
        <p:nvPicPr>
          <p:cNvPr id="11266" name="Picture 2" descr="http://ecx.images-amazon.com/images/I/51gGBmKEGv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5618" y="1984289"/>
            <a:ext cx="37528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388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India’s ACCs - </a:t>
            </a:r>
            <a:r>
              <a:rPr lang="en-US" dirty="0" err="1"/>
              <a:t>LokPal</a:t>
            </a:r>
            <a:r>
              <a:rPr lang="en-US" dirty="0"/>
              <a:t> and Lokayukta Act</a:t>
            </a:r>
          </a:p>
        </p:txBody>
      </p:sp>
      <p:sp>
        <p:nvSpPr>
          <p:cNvPr id="3" name="Content Placeholder 2"/>
          <p:cNvSpPr>
            <a:spLocks noGrp="1"/>
          </p:cNvSpPr>
          <p:nvPr>
            <p:ph idx="1"/>
          </p:nvPr>
        </p:nvSpPr>
        <p:spPr/>
        <p:txBody>
          <a:bodyPr/>
          <a:lstStyle/>
          <a:p>
            <a:endParaRPr lang="en-US"/>
          </a:p>
        </p:txBody>
      </p:sp>
      <p:pic>
        <p:nvPicPr>
          <p:cNvPr id="10242" name="Picture 2" descr="https://blog.wisdomjobs.com/wp-content/uploads/2011/08/This-is-a-comparison-of-what-Government-is-giving-in-Jan-Lokpal-Bill-and-what-people-of-India-represented-by-Anna-Hazare-is-as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17" y="2355273"/>
            <a:ext cx="4972050" cy="407670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image.slidesharecdn.com/lokpalbill2-110826222115-phpapp02/95/lokpal-bill-and-its-features-9-728.jpg?cb=13146575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667" y="1554259"/>
            <a:ext cx="6934200" cy="520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639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Fighting Corruption in India – </a:t>
            </a:r>
            <a:br>
              <a:rPr lang="en-US" dirty="0" smtClean="0"/>
            </a:br>
            <a:r>
              <a:rPr lang="en-US" dirty="0" smtClean="0"/>
              <a:t>Conclusions and </a:t>
            </a:r>
            <a:r>
              <a:rPr lang="en-US" dirty="0" err="1" smtClean="0"/>
              <a:t>Reccomendations</a:t>
            </a:r>
            <a:endParaRPr lang="en-US" dirty="0"/>
          </a:p>
        </p:txBody>
      </p:sp>
      <p:sp>
        <p:nvSpPr>
          <p:cNvPr id="3" name="Content Placeholder 2"/>
          <p:cNvSpPr>
            <a:spLocks noGrp="1"/>
          </p:cNvSpPr>
          <p:nvPr>
            <p:ph idx="1"/>
          </p:nvPr>
        </p:nvSpPr>
        <p:spPr>
          <a:xfrm>
            <a:off x="810000" y="2592990"/>
            <a:ext cx="10554574" cy="4475075"/>
          </a:xfrm>
        </p:spPr>
        <p:txBody>
          <a:bodyPr>
            <a:normAutofit/>
          </a:bodyPr>
          <a:lstStyle/>
          <a:p>
            <a:r>
              <a:rPr lang="en-US" dirty="0" smtClean="0"/>
              <a:t>Corruption in India remains widespread and endemic.</a:t>
            </a:r>
          </a:p>
          <a:p>
            <a:r>
              <a:rPr lang="en-US" dirty="0" smtClean="0"/>
              <a:t>India’s current Tripartite scheme is ineffective, cumbersome, and not in line with international best practices.</a:t>
            </a:r>
          </a:p>
          <a:p>
            <a:r>
              <a:rPr lang="en-US" dirty="0" smtClean="0"/>
              <a:t>None of the ACCs in India are adequately staffed and funded. All three lack the independence necessary to tackle corruption and remain, for much of the population, wholly inaccessible.</a:t>
            </a:r>
          </a:p>
          <a:p>
            <a:r>
              <a:rPr lang="en-US" dirty="0" smtClean="0"/>
              <a:t>The Indian government must adequately support what anti-corruption efforts are currently being conducted, but;</a:t>
            </a:r>
          </a:p>
          <a:p>
            <a:r>
              <a:rPr lang="en-US" dirty="0" smtClean="0"/>
              <a:t>The Indian government should enact </a:t>
            </a:r>
            <a:r>
              <a:rPr lang="en-US" dirty="0" err="1" smtClean="0"/>
              <a:t>Hazare’s</a:t>
            </a:r>
            <a:r>
              <a:rPr lang="en-US" dirty="0" smtClean="0"/>
              <a:t> </a:t>
            </a:r>
            <a:r>
              <a:rPr lang="en-US" dirty="0" err="1" smtClean="0"/>
              <a:t>Lokpal</a:t>
            </a:r>
            <a:r>
              <a:rPr lang="en-US" dirty="0" smtClean="0"/>
              <a:t> bill which would:</a:t>
            </a:r>
          </a:p>
          <a:p>
            <a:r>
              <a:rPr lang="en-US" dirty="0" smtClean="0"/>
              <a:t>Merge the CVC, CBI anti-corruption unit and Lokayukta/</a:t>
            </a:r>
            <a:r>
              <a:rPr lang="en-US" dirty="0" err="1" smtClean="0"/>
              <a:t>Lokpal</a:t>
            </a:r>
            <a:r>
              <a:rPr lang="en-US" dirty="0" smtClean="0"/>
              <a:t> into a single agency;</a:t>
            </a:r>
          </a:p>
          <a:p>
            <a:r>
              <a:rPr lang="en-US" dirty="0" smtClean="0"/>
              <a:t>Provide independence to the </a:t>
            </a:r>
            <a:r>
              <a:rPr lang="en-US" dirty="0" err="1" smtClean="0"/>
              <a:t>Lokpal</a:t>
            </a:r>
            <a:r>
              <a:rPr lang="en-US" dirty="0" smtClean="0"/>
              <a:t>.</a:t>
            </a:r>
          </a:p>
          <a:p>
            <a:r>
              <a:rPr lang="en-US" dirty="0" smtClean="0"/>
              <a:t>Provide adequate procedures and independence as well as public engagement.</a:t>
            </a:r>
          </a:p>
          <a:p>
            <a:endParaRPr lang="en-US" dirty="0" smtClean="0"/>
          </a:p>
          <a:p>
            <a:endParaRPr lang="en-US" dirty="0"/>
          </a:p>
        </p:txBody>
      </p:sp>
    </p:spTree>
    <p:extLst>
      <p:ext uri="{BB962C8B-B14F-4D97-AF65-F5344CB8AC3E}">
        <p14:creationId xmlns:p14="http://schemas.microsoft.com/office/powerpoint/2010/main" val="3799942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119</TotalTime>
  <Words>1974</Words>
  <Application>Microsoft Office PowerPoint</Application>
  <PresentationFormat>Widescreen</PresentationFormat>
  <Paragraphs>100</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Century Gothic</vt:lpstr>
      <vt:lpstr>Wingdings 2</vt:lpstr>
      <vt:lpstr>Quotable</vt:lpstr>
      <vt:lpstr>Fighting Corruption in India</vt:lpstr>
      <vt:lpstr>Overview</vt:lpstr>
      <vt:lpstr>Public Perception of Corruption</vt:lpstr>
      <vt:lpstr>Demonization</vt:lpstr>
      <vt:lpstr>Opening for Corruption</vt:lpstr>
      <vt:lpstr>Enforcement Problems</vt:lpstr>
      <vt:lpstr>Anti-Corruption Efforts</vt:lpstr>
      <vt:lpstr>2011 Anti Corruption Protests</vt:lpstr>
      <vt:lpstr>International Best Practices for ACC</vt:lpstr>
      <vt:lpstr>OECD Framework</vt:lpstr>
      <vt:lpstr>PowerPoint Presentation</vt:lpstr>
      <vt:lpstr>Anti-Corruption Laws in India</vt:lpstr>
      <vt:lpstr>Anti-Corruption Laws in India</vt:lpstr>
      <vt:lpstr>Anti-Corruption Laws in India - LLA</vt:lpstr>
      <vt:lpstr>Evaluating India’s ACCs</vt:lpstr>
      <vt:lpstr>India’s Tripartite Anti-Corruption Scheme</vt:lpstr>
      <vt:lpstr>Evaluating India’s ACCs – The CVC</vt:lpstr>
      <vt:lpstr>Evaluating India’s ACCs – The CBI</vt:lpstr>
      <vt:lpstr>Evaluating India’s ACCs – The CBI</vt:lpstr>
      <vt:lpstr>Evaluating India’s ACCs - LokPal and Lokayukta Act</vt:lpstr>
      <vt:lpstr>Evaluating India’s ACCs - LokPal and Lokayukta Act</vt:lpstr>
      <vt:lpstr>Fighting Corruption in India –  Conclusions and Reccomendations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Fighting Corruption in India</dc:title>
  <dc:creator>KG</dc:creator>
  <cp:lastModifiedBy>KG</cp:lastModifiedBy>
  <cp:revision>14</cp:revision>
  <dcterms:created xsi:type="dcterms:W3CDTF">2017-04-17T12:21:30Z</dcterms:created>
  <dcterms:modified xsi:type="dcterms:W3CDTF">2017-04-17T14:20:42Z</dcterms:modified>
</cp:coreProperties>
</file>